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49" r:id="rId2"/>
    <p:sldId id="402" r:id="rId3"/>
    <p:sldId id="451" r:id="rId4"/>
    <p:sldId id="453" r:id="rId5"/>
    <p:sldId id="454" r:id="rId6"/>
    <p:sldId id="434" r:id="rId7"/>
    <p:sldId id="435" r:id="rId8"/>
    <p:sldId id="440" r:id="rId9"/>
    <p:sldId id="443" r:id="rId10"/>
    <p:sldId id="452" r:id="rId11"/>
    <p:sldId id="433" r:id="rId12"/>
    <p:sldId id="436" r:id="rId13"/>
    <p:sldId id="458" r:id="rId14"/>
    <p:sldId id="456" r:id="rId15"/>
    <p:sldId id="460" r:id="rId16"/>
    <p:sldId id="457" r:id="rId17"/>
    <p:sldId id="461" r:id="rId18"/>
    <p:sldId id="441" r:id="rId19"/>
    <p:sldId id="459" r:id="rId20"/>
    <p:sldId id="445" r:id="rId21"/>
    <p:sldId id="442" r:id="rId22"/>
    <p:sldId id="431" r:id="rId23"/>
    <p:sldId id="447" r:id="rId24"/>
    <p:sldId id="448" r:id="rId25"/>
    <p:sldId id="318" r:id="rId26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155"/>
    <a:srgbClr val="2A465C"/>
    <a:srgbClr val="E6E6E6"/>
    <a:srgbClr val="99D0B5"/>
    <a:srgbClr val="B5E0F6"/>
    <a:srgbClr val="93ABD8"/>
    <a:srgbClr val="D4E5BF"/>
    <a:srgbClr val="88CEDD"/>
    <a:srgbClr val="67B8CA"/>
    <a:srgbClr val="115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333" autoAdjust="0"/>
  </p:normalViewPr>
  <p:slideViewPr>
    <p:cSldViewPr>
      <p:cViewPr varScale="1">
        <p:scale>
          <a:sx n="91" d="100"/>
          <a:sy n="91" d="100"/>
        </p:scale>
        <p:origin x="174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字魂59号-创粗黑" panose="00000500000000000000" pitchFamily="2" charset="-122"/>
              </a:rPr>
              <a:t>2020/5/12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2020/5/12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51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9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0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8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58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hidden="1"/>
          <p:cNvSpPr/>
          <p:nvPr userDrawn="1"/>
        </p:nvSpPr>
        <p:spPr>
          <a:xfrm>
            <a:off x="330480" y="125827"/>
            <a:ext cx="27606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比較目標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: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即享傘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-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現狀</a:t>
            </a:r>
            <a:endParaRPr lang="zh-TW" altLang="en-US" dirty="0">
              <a:ln w="0"/>
              <a:solidFill>
                <a:srgbClr val="2A465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经典综艺体简" panose="02010609000101010101" pitchFamily="49" charset="-122"/>
            </a:endParaRPr>
          </a:p>
        </p:txBody>
      </p:sp>
      <p:grpSp>
        <p:nvGrpSpPr>
          <p:cNvPr id="8" name="组合 69"/>
          <p:cNvGrpSpPr/>
          <p:nvPr userDrawn="1"/>
        </p:nvGrpSpPr>
        <p:grpSpPr>
          <a:xfrm flipH="1">
            <a:off x="11832" y="593537"/>
            <a:ext cx="3708032" cy="97036"/>
            <a:chOff x="6911145" y="6507480"/>
            <a:chExt cx="4984946" cy="78378"/>
          </a:xfrm>
        </p:grpSpPr>
        <p:sp>
          <p:nvSpPr>
            <p:cNvPr id="9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字版面配置區 5"/>
          <p:cNvSpPr>
            <a:spLocks noGrp="1"/>
          </p:cNvSpPr>
          <p:nvPr>
            <p:ph type="body" sz="quarter" idx="13"/>
          </p:nvPr>
        </p:nvSpPr>
        <p:spPr>
          <a:xfrm>
            <a:off x="330480" y="125827"/>
            <a:ext cx="6257744" cy="367244"/>
          </a:xfrm>
        </p:spPr>
        <p:txBody>
          <a:bodyPr>
            <a:no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000">
                <a:solidFill>
                  <a:srgbClr val="2A465C"/>
                </a:solidFill>
              </a:defRPr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Ø"/>
              <a:defRPr sz="1600"/>
            </a:lvl3pPr>
            <a:lvl4pPr marL="1600200" indent="-228600">
              <a:buFont typeface="Wingdings" panose="05000000000000000000" pitchFamily="2" charset="2"/>
              <a:buChar char="Ø"/>
              <a:defRPr sz="1400"/>
            </a:lvl4pPr>
            <a:lvl5pPr marL="2057400" indent="-228600">
              <a:buFont typeface="Wingdings" panose="05000000000000000000" pitchFamily="2" charset="2"/>
              <a:buChar char="Ø"/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8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hidden="1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3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49041"/>
            <a:ext cx="410664" cy="765008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22" name="矩形 21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4DE0CDD-D221-43C3-8A28-D006CC71D73F}"/>
              </a:ext>
            </a:extLst>
          </p:cNvPr>
          <p:cNvSpPr/>
          <p:nvPr/>
        </p:nvSpPr>
        <p:spPr>
          <a:xfrm>
            <a:off x="-1" y="2859782"/>
            <a:ext cx="9143999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10646003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黃峻彥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10646006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詹壹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婷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10646007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李恩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瑋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10646016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吳宇量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14">
            <a:extLst>
              <a:ext uri="{FF2B5EF4-FFF2-40B4-BE49-F238E27FC236}">
                <a16:creationId xmlns:a16="http://schemas.microsoft.com/office/drawing/2014/main" id="{EEF709BB-6B86-4A8D-AF26-456049FA20E5}"/>
              </a:ext>
            </a:extLst>
          </p:cNvPr>
          <p:cNvSpPr/>
          <p:nvPr/>
        </p:nvSpPr>
        <p:spPr>
          <a:xfrm>
            <a:off x="3245723" y="1527170"/>
            <a:ext cx="2652547" cy="851297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 err="1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i</a:t>
            </a:r>
            <a:r>
              <a:rPr lang="zh-TW" altLang="en-US" sz="4400" b="1" spc="3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心傘</a:t>
            </a:r>
            <a:r>
              <a:rPr lang="en-US" altLang="zh-TW" sz="1000" b="1" spc="3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109409</a:t>
            </a:r>
            <a:endParaRPr lang="zh-CN" altLang="en-US" sz="1000" b="1" spc="3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4" name="TextBox 71">
            <a:extLst>
              <a:ext uri="{FF2B5EF4-FFF2-40B4-BE49-F238E27FC236}">
                <a16:creationId xmlns:a16="http://schemas.microsoft.com/office/drawing/2014/main" id="{B3C42C10-837D-4F2A-9917-DCC819317069}"/>
              </a:ext>
            </a:extLst>
          </p:cNvPr>
          <p:cNvSpPr txBox="1"/>
          <p:nvPr/>
        </p:nvSpPr>
        <p:spPr>
          <a:xfrm>
            <a:off x="2993696" y="2521073"/>
            <a:ext cx="315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指導老師：林宏仁  教授</a:t>
            </a:r>
            <a:endParaRPr lang="zh-CN" altLang="en-US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64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001422" y="175643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比較目標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即享傘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現狀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52028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" y="18139"/>
            <a:ext cx="1133537" cy="11335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B6EA92-9158-4537-94CA-577CECD4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1" y="1757247"/>
            <a:ext cx="7201735" cy="33325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2B67C4C-C1DF-43E1-B714-D303BA7B1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251" y="1070701"/>
            <a:ext cx="1874184" cy="40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001422" y="175643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SWOT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分析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49DE6A-6BB0-4BC9-AFB4-A12B591534ED}"/>
              </a:ext>
            </a:extLst>
          </p:cNvPr>
          <p:cNvGrpSpPr/>
          <p:nvPr/>
        </p:nvGrpSpPr>
        <p:grpSpPr>
          <a:xfrm>
            <a:off x="2846345" y="2588633"/>
            <a:ext cx="1660416" cy="1242772"/>
            <a:chOff x="2846345" y="3273829"/>
            <a:chExt cx="1660416" cy="1242772"/>
          </a:xfrm>
          <a:solidFill>
            <a:srgbClr val="0F4155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E08B1EB-16D1-47E7-BD43-91DDFD58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98F288E-6A37-4FB1-95D5-F40EB6E1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六边形 36">
              <a:extLst>
                <a:ext uri="{FF2B5EF4-FFF2-40B4-BE49-F238E27FC236}">
                  <a16:creationId xmlns:a16="http://schemas.microsoft.com/office/drawing/2014/main" id="{9DC34CEA-2A52-494D-94E3-84CFE55D8149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9BA7288-F1EA-40A9-A8F8-4C058B1089FB}"/>
              </a:ext>
            </a:extLst>
          </p:cNvPr>
          <p:cNvGrpSpPr/>
          <p:nvPr/>
        </p:nvGrpSpPr>
        <p:grpSpPr>
          <a:xfrm>
            <a:off x="4651056" y="1203598"/>
            <a:ext cx="1656351" cy="1242772"/>
            <a:chOff x="4651056" y="1888794"/>
            <a:chExt cx="1656351" cy="1242772"/>
          </a:xfrm>
          <a:solidFill>
            <a:srgbClr val="0F4155"/>
          </a:solidFill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C1E6F62-1CFE-4243-863B-5716F2A4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2D441E-D21E-45EC-B370-3153BF52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" name="六边形 34">
              <a:extLst>
                <a:ext uri="{FF2B5EF4-FFF2-40B4-BE49-F238E27FC236}">
                  <a16:creationId xmlns:a16="http://schemas.microsoft.com/office/drawing/2014/main" id="{993106A6-C5F9-43CB-A548-8455F6EAE5F8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66ADEF-478F-4592-8B0E-0F7B406B777F}"/>
              </a:ext>
            </a:extLst>
          </p:cNvPr>
          <p:cNvGrpSpPr/>
          <p:nvPr/>
        </p:nvGrpSpPr>
        <p:grpSpPr>
          <a:xfrm>
            <a:off x="4651056" y="2590665"/>
            <a:ext cx="1656351" cy="1242772"/>
            <a:chOff x="4651056" y="3275861"/>
            <a:chExt cx="1656351" cy="1242772"/>
          </a:xfrm>
          <a:solidFill>
            <a:srgbClr val="0F4155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028A369-130F-442E-8AAE-F70794FF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8CB1013-7D84-4B57-947D-4883B5A9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AE37D97E-8B5E-40AA-AE16-B172BFE8E9EE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035F5C3-1814-48CA-BE92-FA89CB7C6CEA}"/>
              </a:ext>
            </a:extLst>
          </p:cNvPr>
          <p:cNvGrpSpPr/>
          <p:nvPr/>
        </p:nvGrpSpPr>
        <p:grpSpPr>
          <a:xfrm>
            <a:off x="2846345" y="1203598"/>
            <a:ext cx="1660416" cy="1242772"/>
            <a:chOff x="2846345" y="1888794"/>
            <a:chExt cx="1660416" cy="1242772"/>
          </a:xfrm>
          <a:solidFill>
            <a:srgbClr val="0F4155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3D447A2-17C0-40D5-AFAD-6584B753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0B07FBE-A311-4767-8441-50C22B37F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" name="六边形 32">
              <a:extLst>
                <a:ext uri="{FF2B5EF4-FFF2-40B4-BE49-F238E27FC236}">
                  <a16:creationId xmlns:a16="http://schemas.microsoft.com/office/drawing/2014/main" id="{7CBCB44A-4FB8-4DDB-8D90-F669720E7D2D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EF132775-A88F-4A10-ADED-A95A8F384A6E}"/>
              </a:ext>
            </a:extLst>
          </p:cNvPr>
          <p:cNvSpPr>
            <a:spLocks/>
          </p:cNvSpPr>
          <p:nvPr/>
        </p:nvSpPr>
        <p:spPr bwMode="auto">
          <a:xfrm>
            <a:off x="4192765" y="2145584"/>
            <a:ext cx="758060" cy="7590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SWOT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E80C6A-41F2-4DB1-8966-7EBFF82BF773}"/>
              </a:ext>
            </a:extLst>
          </p:cNvPr>
          <p:cNvGrpSpPr/>
          <p:nvPr/>
        </p:nvGrpSpPr>
        <p:grpSpPr>
          <a:xfrm>
            <a:off x="564640" y="1248182"/>
            <a:ext cx="7962274" cy="2313623"/>
            <a:chOff x="564640" y="1933378"/>
            <a:chExt cx="7962274" cy="231362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0557F4-A08C-4E66-B1CB-0FABF75836C5}"/>
                </a:ext>
              </a:extLst>
            </p:cNvPr>
            <p:cNvGrpSpPr/>
            <p:nvPr/>
          </p:nvGrpSpPr>
          <p:grpSpPr>
            <a:xfrm>
              <a:off x="564640" y="3453575"/>
              <a:ext cx="2176864" cy="782905"/>
              <a:chOff x="-43830" y="1591703"/>
              <a:chExt cx="3702517" cy="1043874"/>
            </a:xfrm>
          </p:grpSpPr>
          <p:sp>
            <p:nvSpPr>
              <p:cNvPr id="29" name="文本框 94">
                <a:extLst>
                  <a:ext uri="{FF2B5EF4-FFF2-40B4-BE49-F238E27FC236}">
                    <a16:creationId xmlns:a16="http://schemas.microsoft.com/office/drawing/2014/main" id="{7EB34B53-E38E-4640-9B69-98EDDD7569EB}"/>
                  </a:ext>
                </a:extLst>
              </p:cNvPr>
              <p:cNvSpPr txBox="1"/>
              <p:nvPr/>
            </p:nvSpPr>
            <p:spPr>
              <a:xfrm>
                <a:off x="-43830" y="2157946"/>
                <a:ext cx="3702517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MRT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發達，行人較多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現有競爭者少且僅在中部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5B92DEE-F14D-43C6-B419-50593BF31C89}"/>
                  </a:ext>
                </a:extLst>
              </p:cNvPr>
              <p:cNvSpPr/>
              <p:nvPr/>
            </p:nvSpPr>
            <p:spPr>
              <a:xfrm>
                <a:off x="2607943" y="1591703"/>
                <a:ext cx="932552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機會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89D266-B1D9-4984-9CB4-45628F6A31C1}"/>
                </a:ext>
              </a:extLst>
            </p:cNvPr>
            <p:cNvGrpSpPr/>
            <p:nvPr/>
          </p:nvGrpSpPr>
          <p:grpSpPr>
            <a:xfrm>
              <a:off x="611560" y="1933378"/>
              <a:ext cx="2070204" cy="821817"/>
              <a:chOff x="35975" y="1677090"/>
              <a:chExt cx="3521106" cy="1095756"/>
            </a:xfrm>
          </p:grpSpPr>
          <p:sp>
            <p:nvSpPr>
              <p:cNvPr id="27" name="文本框 91">
                <a:extLst>
                  <a:ext uri="{FF2B5EF4-FFF2-40B4-BE49-F238E27FC236}">
                    <a16:creationId xmlns:a16="http://schemas.microsoft.com/office/drawing/2014/main" id="{8FCEC8DF-91CE-4382-8574-39E676E21C1E}"/>
                  </a:ext>
                </a:extLst>
              </p:cNvPr>
              <p:cNvSpPr txBox="1"/>
              <p:nvPr/>
            </p:nvSpPr>
            <p:spPr>
              <a:xfrm>
                <a:off x="35975" y="2119471"/>
                <a:ext cx="3504521" cy="65337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站台需求不高，擴展快速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C882DF-8F22-404D-944C-FC2B13E36315}"/>
                  </a:ext>
                </a:extLst>
              </p:cNvPr>
              <p:cNvSpPr/>
              <p:nvPr/>
            </p:nvSpPr>
            <p:spPr>
              <a:xfrm>
                <a:off x="2607946" y="1677090"/>
                <a:ext cx="949135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優勢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220530-A908-46A9-A6AB-973381C75E37}"/>
                </a:ext>
              </a:extLst>
            </p:cNvPr>
            <p:cNvGrpSpPr/>
            <p:nvPr/>
          </p:nvGrpSpPr>
          <p:grpSpPr>
            <a:xfrm>
              <a:off x="6460489" y="1933378"/>
              <a:ext cx="1988444" cy="770094"/>
              <a:chOff x="232308" y="1677090"/>
              <a:chExt cx="3382043" cy="1026792"/>
            </a:xfrm>
          </p:grpSpPr>
          <p:sp>
            <p:nvSpPr>
              <p:cNvPr id="25" name="文本框 97">
                <a:extLst>
                  <a:ext uri="{FF2B5EF4-FFF2-40B4-BE49-F238E27FC236}">
                    <a16:creationId xmlns:a16="http://schemas.microsoft.com/office/drawing/2014/main" id="{D0C39A0C-D7AA-497C-960F-2B5665994ADC}"/>
                  </a:ext>
                </a:extLst>
              </p:cNvPr>
              <p:cNvSpPr txBox="1"/>
              <p:nvPr/>
            </p:nvSpPr>
            <p:spPr>
              <a:xfrm>
                <a:off x="232308" y="2226251"/>
                <a:ext cx="3382043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站點的傘數較少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較難處理短時間大量需求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4B3A02-30DF-44F9-A2EF-74B81DDCCA07}"/>
                  </a:ext>
                </a:extLst>
              </p:cNvPr>
              <p:cNvSpPr/>
              <p:nvPr/>
            </p:nvSpPr>
            <p:spPr>
              <a:xfrm>
                <a:off x="251866" y="1677090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劣勢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D6C72D-C8F6-4660-816D-717A32F6B2E2}"/>
                </a:ext>
              </a:extLst>
            </p:cNvPr>
            <p:cNvGrpSpPr/>
            <p:nvPr/>
          </p:nvGrpSpPr>
          <p:grpSpPr>
            <a:xfrm>
              <a:off x="6471988" y="3474966"/>
              <a:ext cx="2054926" cy="772035"/>
              <a:chOff x="251866" y="1620227"/>
              <a:chExt cx="3495119" cy="1029381"/>
            </a:xfrm>
          </p:grpSpPr>
          <p:sp>
            <p:nvSpPr>
              <p:cNvPr id="23" name="文本框 100">
                <a:extLst>
                  <a:ext uri="{FF2B5EF4-FFF2-40B4-BE49-F238E27FC236}">
                    <a16:creationId xmlns:a16="http://schemas.microsoft.com/office/drawing/2014/main" id="{4C8E21E4-1854-442E-B042-18A25BABF640}"/>
                  </a:ext>
                </a:extLst>
              </p:cNvPr>
              <p:cNvSpPr txBox="1"/>
              <p:nvPr/>
            </p:nvSpPr>
            <p:spPr>
              <a:xfrm>
                <a:off x="251866" y="2171977"/>
                <a:ext cx="349511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容易被模仿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傘的需求是即時性的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690BB14-A01C-4714-AA9A-FBFD8C02416C}"/>
                  </a:ext>
                </a:extLst>
              </p:cNvPr>
              <p:cNvSpPr/>
              <p:nvPr/>
            </p:nvSpPr>
            <p:spPr>
              <a:xfrm>
                <a:off x="255681" y="1620227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威脅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A8472EA8-E832-4046-8808-D9891332A9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F1EBA4D-0A35-4B56-8920-3C9A953FF02B}"/>
              </a:ext>
            </a:extLst>
          </p:cNvPr>
          <p:cNvSpPr txBox="1"/>
          <p:nvPr/>
        </p:nvSpPr>
        <p:spPr>
          <a:xfrm>
            <a:off x="3038439" y="1608333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S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7B18215-344E-4795-9DB2-9D93E899E464}"/>
              </a:ext>
            </a:extLst>
          </p:cNvPr>
          <p:cNvSpPr txBox="1"/>
          <p:nvPr/>
        </p:nvSpPr>
        <p:spPr>
          <a:xfrm>
            <a:off x="5683999" y="1610116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W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8497D2-B6FE-43E1-A9B6-C36FB26E4EA8}"/>
              </a:ext>
            </a:extLst>
          </p:cNvPr>
          <p:cNvSpPr txBox="1"/>
          <p:nvPr/>
        </p:nvSpPr>
        <p:spPr>
          <a:xfrm>
            <a:off x="2993270" y="2972750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O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FE8163-4852-4A2B-AFEE-A21837DDDDC0}"/>
              </a:ext>
            </a:extLst>
          </p:cNvPr>
          <p:cNvSpPr txBox="1"/>
          <p:nvPr/>
        </p:nvSpPr>
        <p:spPr>
          <a:xfrm>
            <a:off x="5747614" y="2995401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1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47" grpId="0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TW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圆角矩形 5"/>
          <p:cNvSpPr/>
          <p:nvPr/>
        </p:nvSpPr>
        <p:spPr>
          <a:xfrm>
            <a:off x="5240962" y="2108561"/>
            <a:ext cx="3147462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THREE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5240962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介面簡介</a:t>
            </a:r>
            <a:endParaRPr lang="zh-TW" altLang="en-US" sz="32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93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F4155"/>
                </a:solidFill>
              </a:rPr>
              <a:t>介面簡介</a:t>
            </a:r>
            <a:r>
              <a:rPr lang="en-US" altLang="zh-TW" dirty="0">
                <a:solidFill>
                  <a:srgbClr val="0F4155"/>
                </a:solidFill>
              </a:rPr>
              <a:t>-</a:t>
            </a:r>
            <a:r>
              <a:rPr lang="zh-TW" altLang="en-US" dirty="0">
                <a:solidFill>
                  <a:srgbClr val="0F4155"/>
                </a:solidFill>
              </a:rPr>
              <a:t>登入</a:t>
            </a:r>
            <a:endParaRPr lang="zh-TW" altLang="en-US" dirty="0">
              <a:ln w="0"/>
              <a:solidFill>
                <a:srgbClr val="0F415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cs typeface="经典综艺体简" panose="02010609000101010101" pitchFamily="49" charset="-122"/>
            </a:endParaRPr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98" y="683905"/>
            <a:ext cx="2297203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9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介面簡介</a:t>
            </a:r>
            <a:r>
              <a:rPr lang="en-US" altLang="zh-TW" dirty="0"/>
              <a:t>-</a:t>
            </a:r>
            <a:r>
              <a:rPr lang="zh-TW" altLang="en-US" dirty="0"/>
              <a:t>登入、註冊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83" y="792088"/>
            <a:ext cx="1887722" cy="40839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15" y="792088"/>
            <a:ext cx="1887722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7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借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取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雨傘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1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2"/>
            <a:ext cx="1887721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80023"/>
            <a:ext cx="1887721" cy="40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歸還雨傘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2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2"/>
            <a:ext cx="1887722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80022"/>
            <a:ext cx="1887721" cy="40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其他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功能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1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2"/>
            <a:ext cx="1887721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80023"/>
            <a:ext cx="1887721" cy="40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539552" y="175643"/>
            <a:ext cx="2736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介面簡介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登入、註冊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-iOS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9F036A-98D4-47DB-A408-F154F7054F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28" y="771550"/>
            <a:ext cx="1872208" cy="41169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7F096A-0C81-4579-975B-6A9327BDE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71550"/>
            <a:ext cx="1872208" cy="41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CN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240962" y="2108561"/>
            <a:ext cx="3147462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FOUR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40962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預期流程</a:t>
            </a:r>
            <a:endParaRPr lang="zh-TW" altLang="en-US" sz="32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34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9"/>
          <p:cNvGrpSpPr/>
          <p:nvPr/>
        </p:nvGrpSpPr>
        <p:grpSpPr>
          <a:xfrm>
            <a:off x="1497653" y="2030754"/>
            <a:ext cx="1749710" cy="800710"/>
            <a:chOff x="2345143" y="2365645"/>
            <a:chExt cx="1800200" cy="823815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40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rgbClr val="0F4155"/>
                  </a:solidFill>
                  <a:latin typeface="Arial" panose="020B0604020202020204" pitchFamily="34" charset="0"/>
                  <a:ea typeface="字魂59号-创粗黑" panose="00000500000000000000" pitchFamily="2" charset="-122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  <p:pic>
        <p:nvPicPr>
          <p:cNvPr id="2" name="图片 1" hidden="1">
            <a:extLst>
              <a:ext uri="{FF2B5EF4-FFF2-40B4-BE49-F238E27FC236}">
                <a16:creationId xmlns:a16="http://schemas.microsoft.com/office/drawing/2014/main" id="{B8987568-AC5E-4B81-863D-9E9E5CE8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02854">
            <a:off x="913529" y="1081093"/>
            <a:ext cx="3364992" cy="2778624"/>
          </a:xfrm>
          <a:prstGeom prst="rect">
            <a:avLst/>
          </a:prstGeom>
        </p:spPr>
      </p:pic>
      <p:sp>
        <p:nvSpPr>
          <p:cNvPr id="6" name="Diamond 1"/>
          <p:cNvSpPr/>
          <p:nvPr/>
        </p:nvSpPr>
        <p:spPr bwMode="auto">
          <a:xfrm>
            <a:off x="3040114" y="139474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2"/>
          <p:cNvSpPr/>
          <p:nvPr/>
        </p:nvSpPr>
        <p:spPr bwMode="auto">
          <a:xfrm>
            <a:off x="3615184" y="77834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3"/>
          <p:cNvSpPr/>
          <p:nvPr/>
        </p:nvSpPr>
        <p:spPr bwMode="auto">
          <a:xfrm>
            <a:off x="4123166" y="1491476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4"/>
          <p:cNvSpPr/>
          <p:nvPr/>
        </p:nvSpPr>
        <p:spPr bwMode="auto">
          <a:xfrm>
            <a:off x="4107732" y="2495458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22" name="Diamond 5">
            <a:extLst>
              <a:ext uri="{FF2B5EF4-FFF2-40B4-BE49-F238E27FC236}">
                <a16:creationId xmlns:a16="http://schemas.microsoft.com/office/drawing/2014/main" id="{A5AB0CA8-0682-4AAB-B093-0013B43A6996}"/>
              </a:ext>
            </a:extLst>
          </p:cNvPr>
          <p:cNvSpPr/>
          <p:nvPr/>
        </p:nvSpPr>
        <p:spPr bwMode="auto">
          <a:xfrm>
            <a:off x="3615184" y="330999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Diamond 6">
            <a:extLst>
              <a:ext uri="{FF2B5EF4-FFF2-40B4-BE49-F238E27FC236}">
                <a16:creationId xmlns:a16="http://schemas.microsoft.com/office/drawing/2014/main" id="{9681C17B-D9EC-48B0-AB7D-EEB5BE4FA2CD}"/>
              </a:ext>
            </a:extLst>
          </p:cNvPr>
          <p:cNvSpPr/>
          <p:nvPr/>
        </p:nvSpPr>
        <p:spPr bwMode="auto">
          <a:xfrm>
            <a:off x="3044027" y="3981149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6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Group 1"/>
          <p:cNvGrpSpPr/>
          <p:nvPr/>
        </p:nvGrpSpPr>
        <p:grpSpPr>
          <a:xfrm>
            <a:off x="3635896" y="237509"/>
            <a:ext cx="2545865" cy="374043"/>
            <a:chOff x="3943834" y="704409"/>
            <a:chExt cx="3962574" cy="582188"/>
          </a:xfrm>
        </p:grpSpPr>
        <p:sp>
          <p:nvSpPr>
            <p:cNvPr id="20" name="TextBox 19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4354982" y="945963"/>
            <a:ext cx="2545865" cy="374043"/>
            <a:chOff x="3943834" y="704409"/>
            <a:chExt cx="3962574" cy="582188"/>
          </a:xfrm>
        </p:grpSpPr>
        <p:sp>
          <p:nvSpPr>
            <p:cNvPr id="18" name="TextBox 23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9" name="TextBox 24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3"/>
          <p:cNvGrpSpPr/>
          <p:nvPr/>
        </p:nvGrpSpPr>
        <p:grpSpPr>
          <a:xfrm>
            <a:off x="4862965" y="1588021"/>
            <a:ext cx="2637591" cy="503777"/>
            <a:chOff x="3801065" y="483525"/>
            <a:chExt cx="4105343" cy="784116"/>
          </a:xfrm>
        </p:grpSpPr>
        <p:sp>
          <p:nvSpPr>
            <p:cNvPr id="16" name="TextBox 26"/>
            <p:cNvSpPr txBox="1"/>
            <p:nvPr/>
          </p:nvSpPr>
          <p:spPr>
            <a:xfrm>
              <a:off x="3801065" y="483525"/>
              <a:ext cx="3962575" cy="663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預期介面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TextBox 27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E2EDA438-D039-4BE3-8B1A-431D90D0CE29}"/>
              </a:ext>
            </a:extLst>
          </p:cNvPr>
          <p:cNvGrpSpPr/>
          <p:nvPr/>
        </p:nvGrpSpPr>
        <p:grpSpPr>
          <a:xfrm>
            <a:off x="4849427" y="2675593"/>
            <a:ext cx="2545865" cy="605826"/>
            <a:chOff x="3943834" y="324688"/>
            <a:chExt cx="3962574" cy="942953"/>
          </a:xfrm>
        </p:grpSpPr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3D820CB9-A0EA-44D8-AA3D-983111F049C5}"/>
                </a:ext>
              </a:extLst>
            </p:cNvPr>
            <p:cNvSpPr txBox="1"/>
            <p:nvPr/>
          </p:nvSpPr>
          <p:spPr>
            <a:xfrm>
              <a:off x="3943834" y="324688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預期流程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449E0D16-A74E-46CA-91DE-340AB00B3454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6CB7F344-EC33-49E1-B705-B8C9E0223F9C}"/>
              </a:ext>
            </a:extLst>
          </p:cNvPr>
          <p:cNvGrpSpPr/>
          <p:nvPr/>
        </p:nvGrpSpPr>
        <p:grpSpPr>
          <a:xfrm>
            <a:off x="4354982" y="3550434"/>
            <a:ext cx="2650290" cy="306896"/>
            <a:chOff x="3781299" y="947273"/>
            <a:chExt cx="4125109" cy="477677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CC955-904A-4DFA-B966-B0EAB39B8559}"/>
                </a:ext>
              </a:extLst>
            </p:cNvPr>
            <p:cNvSpPr txBox="1"/>
            <p:nvPr/>
          </p:nvSpPr>
          <p:spPr>
            <a:xfrm>
              <a:off x="3781299" y="1182085"/>
              <a:ext cx="3962574" cy="2428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分工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BF6809-56C2-428D-86C1-04BE3AD45301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3" name="Group 6"/>
          <p:cNvGrpSpPr/>
          <p:nvPr/>
        </p:nvGrpSpPr>
        <p:grpSpPr>
          <a:xfrm>
            <a:off x="3491628" y="4212571"/>
            <a:ext cx="2690133" cy="473843"/>
            <a:chOff x="3943834" y="530116"/>
            <a:chExt cx="4187123" cy="737525"/>
          </a:xfrm>
          <a:noFill/>
        </p:grpSpPr>
        <p:sp>
          <p:nvSpPr>
            <p:cNvPr id="14" name="TextBox 29"/>
            <p:cNvSpPr txBox="1"/>
            <p:nvPr/>
          </p:nvSpPr>
          <p:spPr>
            <a:xfrm>
              <a:off x="4168383" y="530116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5" name="TextBox 3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44827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預期流程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2137DD-B01D-4F0C-AD89-A349F617EA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22728" b="15909"/>
          <a:stretch/>
        </p:blipFill>
        <p:spPr>
          <a:xfrm>
            <a:off x="3707904" y="181125"/>
            <a:ext cx="1728192" cy="12162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37670D-9878-4DD9-82B5-5850AEFFCB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3" t="8135" r="18947" b="10661"/>
          <a:stretch/>
        </p:blipFill>
        <p:spPr>
          <a:xfrm>
            <a:off x="6081465" y="2787774"/>
            <a:ext cx="897700" cy="12241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682826-A9C8-4D73-9E01-748857A466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89" y="3471850"/>
            <a:ext cx="648196" cy="64819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E6DDED-DC92-45CB-9323-6BF00B6B135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215185" y="3795948"/>
            <a:ext cx="2940991" cy="0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E5892A7-EF68-49AA-94AD-7B727C415972}"/>
              </a:ext>
            </a:extLst>
          </p:cNvPr>
          <p:cNvCxnSpPr>
            <a:cxnSpLocks/>
          </p:cNvCxnSpPr>
          <p:nvPr/>
        </p:nvCxnSpPr>
        <p:spPr>
          <a:xfrm flipH="1">
            <a:off x="2566990" y="1501218"/>
            <a:ext cx="1152127" cy="1466576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A23B552-F692-40A2-89CD-55EEEC218473}"/>
              </a:ext>
            </a:extLst>
          </p:cNvPr>
          <p:cNvCxnSpPr>
            <a:cxnSpLocks/>
          </p:cNvCxnSpPr>
          <p:nvPr/>
        </p:nvCxnSpPr>
        <p:spPr>
          <a:xfrm flipH="1" flipV="1">
            <a:off x="5382567" y="1501218"/>
            <a:ext cx="845617" cy="1152128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D1E085-8F58-47D6-98CB-1714C86BEF3B}"/>
              </a:ext>
            </a:extLst>
          </p:cNvPr>
          <p:cNvSpPr txBox="1"/>
          <p:nvPr/>
        </p:nvSpPr>
        <p:spPr>
          <a:xfrm>
            <a:off x="3366528" y="3988618"/>
            <a:ext cx="236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掃描站台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取得傘架資訊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6E941C3-6644-4C0E-9F94-79E9586BEA61}"/>
              </a:ext>
            </a:extLst>
          </p:cNvPr>
          <p:cNvSpPr txBox="1"/>
          <p:nvPr/>
        </p:nvSpPr>
        <p:spPr>
          <a:xfrm>
            <a:off x="5886499" y="1697248"/>
            <a:ext cx="278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使用者資料連同傘架資料發送至伺服器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9C3B76-D8A1-4CB5-8C00-25470F203993}"/>
              </a:ext>
            </a:extLst>
          </p:cNvPr>
          <p:cNvSpPr txBox="1"/>
          <p:nvPr/>
        </p:nvSpPr>
        <p:spPr>
          <a:xfrm>
            <a:off x="780853" y="1800283"/>
            <a:ext cx="2434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伺服器對對應站台發送解鎖訊號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78" y="3266859"/>
            <a:ext cx="702111" cy="70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TW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5240962" y="2108561"/>
            <a:ext cx="3147462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</a:t>
            </a:r>
            <a:r>
              <a:rPr lang="en-US" altLang="zh-TW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IVE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5240962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5656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分工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12C24C1-AAC7-4E63-8CED-5E97CB6B5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75511"/>
              </p:ext>
            </p:extLst>
          </p:nvPr>
        </p:nvGraphicFramePr>
        <p:xfrm>
          <a:off x="2411760" y="730051"/>
          <a:ext cx="4320263" cy="42373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13475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670420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黃峻彥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詹壹婷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李恩瑋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吳宇量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網頁設計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後端開發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資料庫建置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伺服器架設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設計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硬體製作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報告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文件撰寫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簡報製作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71EB43B-A03D-429F-8E37-689E3FA21B46}"/>
              </a:ext>
            </a:extLst>
          </p:cNvPr>
          <p:cNvSpPr txBox="1"/>
          <p:nvPr/>
        </p:nvSpPr>
        <p:spPr>
          <a:xfrm>
            <a:off x="6876256" y="2017752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微軟正黑體" panose="020B0604030504040204" pitchFamily="34" charset="-120"/>
              </a:rPr>
              <a:t>●：主要負責 </a:t>
            </a:r>
            <a:endParaRPr lang="en-US" altLang="zh-TW" dirty="0" smtClean="0"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Arial Unicode MS" panose="020B0604020202020204" pitchFamily="34" charset="-120"/>
                <a:ea typeface="微軟正黑體" panose="020B0604030504040204" pitchFamily="34" charset="-120"/>
              </a:rPr>
              <a:t>○</a:t>
            </a:r>
            <a:r>
              <a:rPr lang="zh-TW" altLang="en-US" dirty="0">
                <a:latin typeface="Arial Unicode MS" panose="020B0604020202020204" pitchFamily="34" charset="-120"/>
                <a:ea typeface="微軟正黑體" panose="020B0604030504040204" pitchFamily="34" charset="-120"/>
              </a:rPr>
              <a:t>：協助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49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TW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5240962" y="2108561"/>
            <a:ext cx="3147462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TW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SIX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5240962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37284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預期成果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73240A55-0F0C-45D4-A687-6CE99FC9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71EB43B-A03D-429F-8E37-689E3FA21B46}"/>
              </a:ext>
            </a:extLst>
          </p:cNvPr>
          <p:cNvSpPr txBox="1"/>
          <p:nvPr/>
        </p:nvSpPr>
        <p:spPr>
          <a:xfrm>
            <a:off x="741884" y="915566"/>
            <a:ext cx="253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確保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APP-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伺服器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站台都能夠依照預期完成借取和歸還雨傘等指令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182755-BB41-4878-A758-12AEC7FB7D74}"/>
              </a:ext>
            </a:extLst>
          </p:cNvPr>
          <p:cNvSpPr txBox="1"/>
          <p:nvPr/>
        </p:nvSpPr>
        <p:spPr>
          <a:xfrm>
            <a:off x="741884" y="1570489"/>
            <a:ext cx="332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使用者可以在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上觀看站點位置、剩餘傘數、空的傘架和借還記錄，而對於一定時間未歸還的使用者系統將推播通知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29533B-83C0-47AC-9721-6F796ACD48BA}"/>
              </a:ext>
            </a:extLst>
          </p:cNvPr>
          <p:cNvSpPr txBox="1"/>
          <p:nvPr/>
        </p:nvSpPr>
        <p:spPr>
          <a:xfrm>
            <a:off x="741884" y="2469332"/>
            <a:ext cx="3326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伺服器將接收到的使用者資料和其借還傘位置紀錄至資料庫，並能夠統整後呈現給予管理者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24C569-07D6-42F5-8D89-D59834089243}"/>
              </a:ext>
            </a:extLst>
          </p:cNvPr>
          <p:cNvSpPr txBox="1"/>
          <p:nvPr/>
        </p:nvSpPr>
        <p:spPr>
          <a:xfrm>
            <a:off x="741884" y="3435846"/>
            <a:ext cx="33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網頁部分可以觀看站點位置和使用教學</a:t>
            </a:r>
          </a:p>
        </p:txBody>
      </p:sp>
    </p:spTree>
    <p:extLst>
      <p:ext uri="{BB962C8B-B14F-4D97-AF65-F5344CB8AC3E}">
        <p14:creationId xmlns:p14="http://schemas.microsoft.com/office/powerpoint/2010/main" val="376245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54623"/>
            <a:ext cx="4464496" cy="13681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rgbClr val="2A4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3736939" y="2217807"/>
            <a:ext cx="1627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b="1" spc="300" dirty="0">
                <a:solidFill>
                  <a:srgbClr val="2A465C"/>
                </a:solidFill>
                <a:latin typeface="Arial Unicode MS" panose="020B0604020202020204" pitchFamily="34" charset="-120"/>
                <a:ea typeface="微軟正黑體" panose="020B0604030504040204" pitchFamily="34" charset="-120"/>
                <a:cs typeface="hakuyocaoshu7000" panose="02000600000000000000" pitchFamily="2" charset="-122"/>
                <a:sym typeface="微软雅黑" pitchFamily="34" charset="-122"/>
              </a:rPr>
              <a:t>Q&amp;A</a:t>
            </a:r>
            <a:endParaRPr lang="zh-CN" altLang="en-US" sz="4000" b="1" spc="300" dirty="0">
              <a:solidFill>
                <a:srgbClr val="2A465C"/>
              </a:solidFill>
              <a:latin typeface="Arial Unicode MS" panose="020B0604020202020204" pitchFamily="34" charset="-120"/>
              <a:ea typeface="微軟正黑體" panose="020B0604030504040204" pitchFamily="34" charset="-120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grpSp>
        <p:nvGrpSpPr>
          <p:cNvPr id="9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10" name="矩形 9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/>
        </p:nvSpPr>
        <p:spPr>
          <a:xfrm>
            <a:off x="755576" y="0"/>
            <a:ext cx="2952328" cy="5143500"/>
          </a:xfrm>
          <a:prstGeom prst="rect">
            <a:avLst/>
          </a:prstGeom>
          <a:solidFill>
            <a:srgbClr val="0F415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 hidden="1"/>
          <p:cNvSpPr/>
          <p:nvPr/>
        </p:nvSpPr>
        <p:spPr>
          <a:xfrm>
            <a:off x="827584" y="92609"/>
            <a:ext cx="2778662" cy="49582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圆角矩形 5"/>
          <p:cNvSpPr/>
          <p:nvPr/>
        </p:nvSpPr>
        <p:spPr>
          <a:xfrm>
            <a:off x="5240962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ONE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6"/>
          <p:cNvSpPr txBox="1"/>
          <p:nvPr/>
        </p:nvSpPr>
        <p:spPr>
          <a:xfrm>
            <a:off x="5240962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en-US" altLang="zh-TW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68498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圖片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9091">
            <a:off x="6990368" y="2069666"/>
            <a:ext cx="664444" cy="664444"/>
          </a:xfrm>
          <a:prstGeom prst="rect">
            <a:avLst/>
          </a:prstGeom>
        </p:spPr>
      </p:pic>
      <p:sp>
        <p:nvSpPr>
          <p:cNvPr id="48" name="文本框 9"/>
          <p:cNvSpPr>
            <a:spLocks/>
          </p:cNvSpPr>
          <p:nvPr/>
        </p:nvSpPr>
        <p:spPr bwMode="auto">
          <a:xfrm>
            <a:off x="1771650" y="1573213"/>
            <a:ext cx="1428750" cy="1657350"/>
          </a:xfrm>
          <a:custGeom>
            <a:avLst/>
            <a:gdLst>
              <a:gd name="T0" fmla="*/ 709020 w 1427586"/>
              <a:gd name="T1" fmla="*/ 371509 h 1656000"/>
              <a:gd name="T2" fmla="*/ 466674 w 1427586"/>
              <a:gd name="T3" fmla="*/ 512695 h 1656000"/>
              <a:gd name="T4" fmla="*/ 466674 w 1427586"/>
              <a:gd name="T5" fmla="*/ 615487 h 1656000"/>
              <a:gd name="T6" fmla="*/ 488458 w 1427586"/>
              <a:gd name="T7" fmla="*/ 615487 h 1656000"/>
              <a:gd name="T8" fmla="*/ 586758 w 1427586"/>
              <a:gd name="T9" fmla="*/ 626107 h 1656000"/>
              <a:gd name="T10" fmla="*/ 613715 w 1427586"/>
              <a:gd name="T11" fmla="*/ 657422 h 1656000"/>
              <a:gd name="T12" fmla="*/ 618617 w 1427586"/>
              <a:gd name="T13" fmla="*/ 780501 h 1656000"/>
              <a:gd name="T14" fmla="*/ 618617 w 1427586"/>
              <a:gd name="T15" fmla="*/ 1253210 h 1656000"/>
              <a:gd name="T16" fmla="*/ 838633 w 1427586"/>
              <a:gd name="T17" fmla="*/ 1253210 h 1656000"/>
              <a:gd name="T18" fmla="*/ 838633 w 1427586"/>
              <a:gd name="T19" fmla="*/ 371509 h 1656000"/>
              <a:gd name="T20" fmla="*/ 709020 w 1427586"/>
              <a:gd name="T21" fmla="*/ 371509 h 1656000"/>
              <a:gd name="T22" fmla="*/ 714375 w 1427586"/>
              <a:gd name="T23" fmla="*/ 0 h 1656000"/>
              <a:gd name="T24" fmla="*/ 1428750 w 1427586"/>
              <a:gd name="T25" fmla="*/ 357187 h 1656000"/>
              <a:gd name="T26" fmla="*/ 1428750 w 1427586"/>
              <a:gd name="T27" fmla="*/ 1300162 h 1656000"/>
              <a:gd name="T28" fmla="*/ 714375 w 1427586"/>
              <a:gd name="T29" fmla="*/ 1657350 h 1656000"/>
              <a:gd name="T30" fmla="*/ 0 w 1427586"/>
              <a:gd name="T31" fmla="*/ 1300162 h 1656000"/>
              <a:gd name="T32" fmla="*/ 0 w 1427586"/>
              <a:gd name="T33" fmla="*/ 357187 h 1656000"/>
              <a:gd name="T34" fmla="*/ 714375 w 1427586"/>
              <a:gd name="T35" fmla="*/ 0 h 16560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427586" h="1656000">
                <a:moveTo>
                  <a:pt x="708442" y="371206"/>
                </a:moveTo>
                <a:cubicBezTo>
                  <a:pt x="653301" y="442376"/>
                  <a:pt x="572585" y="489400"/>
                  <a:pt x="466294" y="512277"/>
                </a:cubicBezTo>
                <a:lnTo>
                  <a:pt x="466294" y="614986"/>
                </a:lnTo>
                <a:lnTo>
                  <a:pt x="488060" y="614986"/>
                </a:lnTo>
                <a:cubicBezTo>
                  <a:pt x="538848" y="614986"/>
                  <a:pt x="571588" y="618523"/>
                  <a:pt x="586280" y="625597"/>
                </a:cubicBezTo>
                <a:cubicBezTo>
                  <a:pt x="600972" y="632671"/>
                  <a:pt x="609950" y="643101"/>
                  <a:pt x="613215" y="656886"/>
                </a:cubicBezTo>
                <a:cubicBezTo>
                  <a:pt x="616480" y="670671"/>
                  <a:pt x="618113" y="711664"/>
                  <a:pt x="618113" y="779865"/>
                </a:cubicBezTo>
                <a:lnTo>
                  <a:pt x="618113" y="1252189"/>
                </a:lnTo>
                <a:lnTo>
                  <a:pt x="837950" y="1252189"/>
                </a:lnTo>
                <a:lnTo>
                  <a:pt x="837950" y="371206"/>
                </a:lnTo>
                <a:lnTo>
                  <a:pt x="708442" y="371206"/>
                </a:lnTo>
                <a:close/>
                <a:moveTo>
                  <a:pt x="713793" y="0"/>
                </a:moveTo>
                <a:lnTo>
                  <a:pt x="1427586" y="356896"/>
                </a:lnTo>
                <a:lnTo>
                  <a:pt x="1427586" y="1299103"/>
                </a:lnTo>
                <a:lnTo>
                  <a:pt x="713793" y="1656000"/>
                </a:lnTo>
                <a:lnTo>
                  <a:pt x="0" y="1299103"/>
                </a:lnTo>
                <a:lnTo>
                  <a:pt x="0" y="356896"/>
                </a:lnTo>
                <a:lnTo>
                  <a:pt x="713793" y="0"/>
                </a:lnTo>
                <a:close/>
              </a:path>
            </a:pathLst>
          </a:custGeom>
          <a:solidFill>
            <a:srgbClr val="2A465C">
              <a:alpha val="80000"/>
            </a:srgbClr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rgbClr val="0F4155"/>
              </a:solidFill>
            </a:endParaRPr>
          </a:p>
        </p:txBody>
      </p:sp>
      <p:sp>
        <p:nvSpPr>
          <p:cNvPr id="49" name="文本框 14"/>
          <p:cNvSpPr txBox="1"/>
          <p:nvPr/>
        </p:nvSpPr>
        <p:spPr bwMode="auto">
          <a:xfrm>
            <a:off x="3924300" y="1563688"/>
            <a:ext cx="45361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>
                <a:solidFill>
                  <a:srgbClr val="0F41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4400" baseline="-3000" dirty="0">
              <a:solidFill>
                <a:srgbClr val="0F41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111"/>
          <p:cNvSpPr txBox="1">
            <a:spLocks noChangeArrowheads="1"/>
          </p:cNvSpPr>
          <p:nvPr/>
        </p:nvSpPr>
        <p:spPr bwMode="auto">
          <a:xfrm>
            <a:off x="3924300" y="2344738"/>
            <a:ext cx="4268788" cy="60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9" tIns="34263" rIns="68529" bIns="34263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defTabSz="685754">
              <a:lnSpc>
                <a:spcPct val="120000"/>
              </a:lnSpc>
              <a:defRPr/>
            </a:pP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背景</a:t>
            </a:r>
            <a:r>
              <a:rPr lang="en-US" altLang="zh-TW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327933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1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6" descr="圆框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4835" y="417513"/>
            <a:ext cx="2912110" cy="2291715"/>
          </a:xfrm>
          <a:prstGeom prst="rect">
            <a:avLst/>
          </a:prstGeom>
        </p:spPr>
      </p:pic>
      <p:sp>
        <p:nvSpPr>
          <p:cNvPr id="7" name="文本框 17"/>
          <p:cNvSpPr txBox="1"/>
          <p:nvPr/>
        </p:nvSpPr>
        <p:spPr>
          <a:xfrm>
            <a:off x="3491880" y="902653"/>
            <a:ext cx="19386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4000" dirty="0">
                <a:solidFill>
                  <a:srgbClr val="0F4155"/>
                </a:solidFill>
                <a:latin typeface="Arial Unicode MS" panose="020B0604020202020204" pitchFamily="34" charset="-120"/>
                <a:ea typeface="方正宋刻本秀楷简体" panose="02000000000000000000" charset="-122"/>
                <a:sym typeface="+mn-ea"/>
              </a:rPr>
              <a:t>PART</a:t>
            </a:r>
          </a:p>
          <a:p>
            <a:pPr algn="ctr" fontAlgn="auto">
              <a:lnSpc>
                <a:spcPct val="100000"/>
              </a:lnSpc>
            </a:pPr>
            <a:r>
              <a:rPr lang="en-US" altLang="zh-CN" sz="4000" dirty="0">
                <a:solidFill>
                  <a:srgbClr val="0F4155"/>
                </a:solidFill>
                <a:latin typeface="Arial Unicode MS" panose="020B0604020202020204" pitchFamily="34" charset="-120"/>
                <a:ea typeface="方正宋刻本秀楷简体" panose="02000000000000000000" charset="-122"/>
                <a:sym typeface="+mn-ea"/>
              </a:rPr>
              <a:t>01</a:t>
            </a:r>
          </a:p>
        </p:txBody>
      </p:sp>
      <p:sp>
        <p:nvSpPr>
          <p:cNvPr id="8" name="文本框 18"/>
          <p:cNvSpPr txBox="1"/>
          <p:nvPr/>
        </p:nvSpPr>
        <p:spPr>
          <a:xfrm>
            <a:off x="2586370" y="3123883"/>
            <a:ext cx="3750310" cy="495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54">
              <a:lnSpc>
                <a:spcPct val="120000"/>
              </a:lnSpc>
              <a:defRPr/>
            </a:pPr>
            <a:r>
              <a:rPr lang="zh-TW" altLang="en-US" sz="24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背景</a:t>
            </a:r>
            <a:r>
              <a:rPr lang="en-US" altLang="zh-TW" sz="24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&amp;</a:t>
            </a:r>
            <a:r>
              <a:rPr lang="zh-TW" altLang="en-US" sz="24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動機</a:t>
            </a:r>
            <a:endParaRPr lang="zh-TW" altLang="en-US" sz="24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0" name="图片 5" descr="花2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678" y="-20538"/>
            <a:ext cx="2500322" cy="1224136"/>
          </a:xfrm>
          <a:prstGeom prst="rect">
            <a:avLst/>
          </a:prstGeom>
        </p:spPr>
      </p:pic>
      <p:pic>
        <p:nvPicPr>
          <p:cNvPr id="11" name="图片 4" descr="花1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590" y="-10160"/>
            <a:ext cx="1398880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8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8353" y="555526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001422" y="175643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背景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&amp;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動機</a:t>
            </a:r>
            <a:endParaRPr lang="en-GB" altLang="zh-CN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B7FF23-96A9-48AD-8768-B539749B48BB}"/>
              </a:ext>
            </a:extLst>
          </p:cNvPr>
          <p:cNvGrpSpPr/>
          <p:nvPr/>
        </p:nvGrpSpPr>
        <p:grpSpPr>
          <a:xfrm>
            <a:off x="2863912" y="1347614"/>
            <a:ext cx="1465950" cy="1800873"/>
            <a:chOff x="3688323" y="2368279"/>
            <a:chExt cx="1954599" cy="2401163"/>
          </a:xfrm>
        </p:grpSpPr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08394F8B-32C2-428B-BB7F-B1B7D77F008B}"/>
                </a:ext>
              </a:extLst>
            </p:cNvPr>
            <p:cNvSpPr/>
            <p:nvPr/>
          </p:nvSpPr>
          <p:spPr>
            <a:xfrm rot="5400000">
              <a:off x="3578198" y="2704719"/>
              <a:ext cx="2174849" cy="1954598"/>
            </a:xfrm>
            <a:prstGeom prst="homePlate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ED7BD1C8-868B-49A7-ACF4-80DE98F2979E}"/>
                </a:ext>
              </a:extLst>
            </p:cNvPr>
            <p:cNvSpPr/>
            <p:nvPr/>
          </p:nvSpPr>
          <p:spPr>
            <a:xfrm>
              <a:off x="3688323" y="2368279"/>
              <a:ext cx="1954598" cy="642093"/>
            </a:xfrm>
            <a:prstGeom prst="round2SameRect">
              <a:avLst/>
            </a:prstGeom>
            <a:solidFill>
              <a:srgbClr val="0F41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574F657-EDA3-448E-BA05-5D58D3AD5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573" y="3375364"/>
              <a:ext cx="864096" cy="61001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" name="文本框 111">
              <a:extLst>
                <a:ext uri="{FF2B5EF4-FFF2-40B4-BE49-F238E27FC236}">
                  <a16:creationId xmlns:a16="http://schemas.microsoft.com/office/drawing/2014/main" id="{BDA66C09-3C7C-4EE2-B2CB-D432ED652B29}"/>
                </a:ext>
              </a:extLst>
            </p:cNvPr>
            <p:cNvSpPr txBox="1"/>
            <p:nvPr/>
          </p:nvSpPr>
          <p:spPr>
            <a:xfrm>
              <a:off x="4068865" y="2504659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起因</a:t>
              </a:r>
              <a:endPara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E57F52F-CDD8-4D97-9A6E-BC788F4770C0}"/>
              </a:ext>
            </a:extLst>
          </p:cNvPr>
          <p:cNvSpPr/>
          <p:nvPr/>
        </p:nvSpPr>
        <p:spPr>
          <a:xfrm>
            <a:off x="2636710" y="3386525"/>
            <a:ext cx="1933522" cy="43944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親身遇上的問題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36A1A1-2FC9-4374-ADA1-C354425FF856}"/>
              </a:ext>
            </a:extLst>
          </p:cNvPr>
          <p:cNvSpPr/>
          <p:nvPr/>
        </p:nvSpPr>
        <p:spPr>
          <a:xfrm>
            <a:off x="6604976" y="3472762"/>
            <a:ext cx="1933522" cy="277268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環保性的問題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579109-2C84-4AFD-9660-FA3EA69683D0}"/>
              </a:ext>
            </a:extLst>
          </p:cNvPr>
          <p:cNvSpPr/>
          <p:nvPr/>
        </p:nvSpPr>
        <p:spPr>
          <a:xfrm>
            <a:off x="4580353" y="3472757"/>
            <a:ext cx="1933522" cy="277271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愛心傘的問題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6B7D631-2E8B-4E1B-A256-1E0D429EE56F}"/>
              </a:ext>
            </a:extLst>
          </p:cNvPr>
          <p:cNvGrpSpPr/>
          <p:nvPr/>
        </p:nvGrpSpPr>
        <p:grpSpPr>
          <a:xfrm>
            <a:off x="913687" y="1347614"/>
            <a:ext cx="1465951" cy="1799639"/>
            <a:chOff x="913687" y="1347614"/>
            <a:chExt cx="1465951" cy="17996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DD965F5-5040-4352-841C-623786D84796}"/>
                </a:ext>
              </a:extLst>
            </p:cNvPr>
            <p:cNvGrpSpPr/>
            <p:nvPr/>
          </p:nvGrpSpPr>
          <p:grpSpPr>
            <a:xfrm>
              <a:off x="913687" y="1347614"/>
              <a:ext cx="1465951" cy="1799639"/>
              <a:chOff x="1096508" y="2368278"/>
              <a:chExt cx="1954601" cy="2399518"/>
            </a:xfrm>
          </p:grpSpPr>
          <p:sp>
            <p:nvSpPr>
              <p:cNvPr id="33" name="箭头: 五边形 32">
                <a:extLst>
                  <a:ext uri="{FF2B5EF4-FFF2-40B4-BE49-F238E27FC236}">
                    <a16:creationId xmlns:a16="http://schemas.microsoft.com/office/drawing/2014/main" id="{181E9BB4-0C81-4BB4-90DE-3F9C0E26F38B}"/>
                  </a:ext>
                </a:extLst>
              </p:cNvPr>
              <p:cNvSpPr/>
              <p:nvPr/>
            </p:nvSpPr>
            <p:spPr>
              <a:xfrm rot="5400000">
                <a:off x="986385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61E5F42D-4071-4105-93B2-8DE99D4BBEFF}"/>
                  </a:ext>
                </a:extLst>
              </p:cNvPr>
              <p:cNvSpPr/>
              <p:nvPr/>
            </p:nvSpPr>
            <p:spPr>
              <a:xfrm>
                <a:off x="1096508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36" name="文本框 110">
                <a:extLst>
                  <a:ext uri="{FF2B5EF4-FFF2-40B4-BE49-F238E27FC236}">
                    <a16:creationId xmlns:a16="http://schemas.microsoft.com/office/drawing/2014/main" id="{6B165B76-D921-480D-9FFB-6214DBAA0FFC}"/>
                  </a:ext>
                </a:extLst>
              </p:cNvPr>
              <p:cNvSpPr txBox="1"/>
              <p:nvPr/>
            </p:nvSpPr>
            <p:spPr>
              <a:xfrm>
                <a:off x="1516877" y="2504658"/>
                <a:ext cx="1193514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題目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CBE3F73C-D71D-42A3-A09C-9169880BF882}"/>
                </a:ext>
              </a:extLst>
            </p:cNvPr>
            <p:cNvSpPr txBox="1"/>
            <p:nvPr/>
          </p:nvSpPr>
          <p:spPr>
            <a:xfrm>
              <a:off x="1331640" y="1793115"/>
              <a:ext cx="5760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TW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7481423-04AF-4D9D-BE2B-6681AB1561D2}"/>
              </a:ext>
            </a:extLst>
          </p:cNvPr>
          <p:cNvGrpSpPr/>
          <p:nvPr/>
        </p:nvGrpSpPr>
        <p:grpSpPr>
          <a:xfrm>
            <a:off x="4814138" y="1347614"/>
            <a:ext cx="1465951" cy="1799639"/>
            <a:chOff x="4814138" y="1347614"/>
            <a:chExt cx="1465951" cy="179963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08B1E3F-B6D2-4D7D-83B6-A2BEA0664B73}"/>
                </a:ext>
              </a:extLst>
            </p:cNvPr>
            <p:cNvGrpSpPr/>
            <p:nvPr/>
          </p:nvGrpSpPr>
          <p:grpSpPr>
            <a:xfrm>
              <a:off x="4814138" y="1347614"/>
              <a:ext cx="1465951" cy="1799639"/>
              <a:chOff x="6356374" y="2368278"/>
              <a:chExt cx="1954601" cy="2399518"/>
            </a:xfrm>
          </p:grpSpPr>
          <p:sp>
            <p:nvSpPr>
              <p:cNvPr id="25" name="箭头: 五边形 24">
                <a:extLst>
                  <a:ext uri="{FF2B5EF4-FFF2-40B4-BE49-F238E27FC236}">
                    <a16:creationId xmlns:a16="http://schemas.microsoft.com/office/drawing/2014/main" id="{76F38B9C-BAE0-4F79-85B3-438917758CCF}"/>
                  </a:ext>
                </a:extLst>
              </p:cNvPr>
              <p:cNvSpPr/>
              <p:nvPr/>
            </p:nvSpPr>
            <p:spPr>
              <a:xfrm rot="5400000">
                <a:off x="6246251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6" name="矩形: 圆顶角 25">
                <a:extLst>
                  <a:ext uri="{FF2B5EF4-FFF2-40B4-BE49-F238E27FC236}">
                    <a16:creationId xmlns:a16="http://schemas.microsoft.com/office/drawing/2014/main" id="{97EDB24C-4142-440F-99F4-7F86EDA54A11}"/>
                  </a:ext>
                </a:extLst>
              </p:cNvPr>
              <p:cNvSpPr/>
              <p:nvPr/>
            </p:nvSpPr>
            <p:spPr>
              <a:xfrm>
                <a:off x="6356374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D7FC80EA-E58E-45EE-BE9A-2BFA507A2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19" y="3307998"/>
                <a:ext cx="864095" cy="788472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8" name="文本框 112">
                <a:extLst>
                  <a:ext uri="{FF2B5EF4-FFF2-40B4-BE49-F238E27FC236}">
                    <a16:creationId xmlns:a16="http://schemas.microsoft.com/office/drawing/2014/main" id="{5AF0BC59-BBAF-409E-871D-15A9A98854C3}"/>
                  </a:ext>
                </a:extLst>
              </p:cNvPr>
              <p:cNvSpPr txBox="1"/>
              <p:nvPr/>
            </p:nvSpPr>
            <p:spPr>
              <a:xfrm>
                <a:off x="6736916" y="2504658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愛心傘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" name="乘號 2">
              <a:extLst>
                <a:ext uri="{FF2B5EF4-FFF2-40B4-BE49-F238E27FC236}">
                  <a16:creationId xmlns:a16="http://schemas.microsoft.com/office/drawing/2014/main" id="{9D48E3C3-126C-42B1-820B-8B5AE4154654}"/>
                </a:ext>
              </a:extLst>
            </p:cNvPr>
            <p:cNvSpPr/>
            <p:nvPr/>
          </p:nvSpPr>
          <p:spPr>
            <a:xfrm>
              <a:off x="5292080" y="2102928"/>
              <a:ext cx="504056" cy="481570"/>
            </a:xfrm>
            <a:prstGeom prst="mathMultiply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F7815AD4-7041-457F-BD16-9A7EC0D3A44E}"/>
              </a:ext>
            </a:extLst>
          </p:cNvPr>
          <p:cNvGrpSpPr/>
          <p:nvPr/>
        </p:nvGrpSpPr>
        <p:grpSpPr>
          <a:xfrm>
            <a:off x="6764362" y="1347614"/>
            <a:ext cx="1465949" cy="1799638"/>
            <a:chOff x="6764362" y="1347614"/>
            <a:chExt cx="1465949" cy="17996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2B23429-B687-4DEA-BCEE-995C39C0488F}"/>
                </a:ext>
              </a:extLst>
            </p:cNvPr>
            <p:cNvGrpSpPr/>
            <p:nvPr/>
          </p:nvGrpSpPr>
          <p:grpSpPr>
            <a:xfrm>
              <a:off x="6764362" y="1347614"/>
              <a:ext cx="1465949" cy="1799638"/>
              <a:chOff x="9064655" y="2368279"/>
              <a:chExt cx="1954599" cy="2399517"/>
            </a:xfrm>
          </p:grpSpPr>
          <p:sp>
            <p:nvSpPr>
              <p:cNvPr id="21" name="箭头: 五边形 20">
                <a:extLst>
                  <a:ext uri="{FF2B5EF4-FFF2-40B4-BE49-F238E27FC236}">
                    <a16:creationId xmlns:a16="http://schemas.microsoft.com/office/drawing/2014/main" id="{92E18091-A3DA-4173-A918-5ACA65E5D99D}"/>
                  </a:ext>
                </a:extLst>
              </p:cNvPr>
              <p:cNvSpPr/>
              <p:nvPr/>
            </p:nvSpPr>
            <p:spPr>
              <a:xfrm rot="5400000">
                <a:off x="8954529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2" name="矩形: 圆顶角 21">
                <a:extLst>
                  <a:ext uri="{FF2B5EF4-FFF2-40B4-BE49-F238E27FC236}">
                    <a16:creationId xmlns:a16="http://schemas.microsoft.com/office/drawing/2014/main" id="{B506602B-EF74-4FD2-8DED-A1770CF638F4}"/>
                  </a:ext>
                </a:extLst>
              </p:cNvPr>
              <p:cNvSpPr/>
              <p:nvPr/>
            </p:nvSpPr>
            <p:spPr>
              <a:xfrm>
                <a:off x="9064656" y="2368279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文本框 113">
                <a:extLst>
                  <a:ext uri="{FF2B5EF4-FFF2-40B4-BE49-F238E27FC236}">
                    <a16:creationId xmlns:a16="http://schemas.microsoft.com/office/drawing/2014/main" id="{251D58C3-9A55-45F3-ABE9-AB31C9B8C8E0}"/>
                  </a:ext>
                </a:extLst>
              </p:cNvPr>
              <p:cNvSpPr txBox="1"/>
              <p:nvPr/>
            </p:nvSpPr>
            <p:spPr>
              <a:xfrm>
                <a:off x="9445198" y="2504659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環保性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63D1E6-240F-4F62-BEBB-10BBDA4B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335" y="2052556"/>
              <a:ext cx="648000" cy="618546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AD50246D-6F36-4B76-8EE1-58F2D041874C}"/>
              </a:ext>
            </a:extLst>
          </p:cNvPr>
          <p:cNvSpPr/>
          <p:nvPr/>
        </p:nvSpPr>
        <p:spPr>
          <a:xfrm>
            <a:off x="679901" y="3472758"/>
            <a:ext cx="1933522" cy="229781"/>
          </a:xfrm>
          <a:prstGeom prst="rect">
            <a:avLst/>
          </a:prstGeom>
        </p:spPr>
        <p:txBody>
          <a:bodyPr wrap="none" lIns="0" tIns="0" rIns="0" bIns="0" anchor="ctr">
            <a:normAutofit lnSpcReduction="10000"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成果是可用的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38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4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圆角矩形 5"/>
          <p:cNvSpPr/>
          <p:nvPr/>
        </p:nvSpPr>
        <p:spPr>
          <a:xfrm>
            <a:off x="5240962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TWO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5240962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</a:p>
        </p:txBody>
      </p:sp>
    </p:spTree>
    <p:extLst>
      <p:ext uri="{BB962C8B-B14F-4D97-AF65-F5344CB8AC3E}">
        <p14:creationId xmlns:p14="http://schemas.microsoft.com/office/powerpoint/2010/main" val="11746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448272" cy="379883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2302309"/>
            <a:ext cx="1133537" cy="11335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A5B7A0-B753-4298-9CB2-304185E57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t="1533" r="1121" b="3365"/>
          <a:stretch/>
        </p:blipFill>
        <p:spPr>
          <a:xfrm>
            <a:off x="4626456" y="-20538"/>
            <a:ext cx="5924689" cy="5164038"/>
          </a:xfrm>
          <a:prstGeom prst="rect">
            <a:avLst/>
          </a:prstGeom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AA1A235-8AC5-4DCE-BB00-ECE834AC2DAB}"/>
              </a:ext>
            </a:extLst>
          </p:cNvPr>
          <p:cNvSpPr txBox="1"/>
          <p:nvPr/>
        </p:nvSpPr>
        <p:spPr>
          <a:xfrm>
            <a:off x="2197803" y="2361245"/>
            <a:ext cx="2227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這是國內現有的共享雨傘系統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即享傘，機台體積龐大，外觀類似販賣機的概念，一台可以儲存百來把雨傘，租借和歸還都使用同一種方式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9135157" y="-524594"/>
            <a:ext cx="1404664" cy="662473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01528" y="555526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比較目標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即享傘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6558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001422" y="175643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比較目標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: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即享傘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介面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52028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771549"/>
            <a:ext cx="1133537" cy="11335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4B1A21-9365-475F-BC63-A1F950F0B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8408" y="792088"/>
            <a:ext cx="3330959" cy="31478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DA55FF3-6550-48E9-9798-F7258ECA0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8346" y="792088"/>
            <a:ext cx="3188319" cy="314781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A5E8BA6-D18A-4455-977A-E1DE5D05EFD4}"/>
              </a:ext>
            </a:extLst>
          </p:cNvPr>
          <p:cNvSpPr txBox="1"/>
          <p:nvPr/>
        </p:nvSpPr>
        <p:spPr>
          <a:xfrm>
            <a:off x="107504" y="4008134"/>
            <a:ext cx="4113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即享傘的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本身具有查詢租借紀錄、查詢站台和租借、歸還雨傘功能，使用方式為按下借傘後產生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給機器掃描，所以硬體本身需要具有連網和掃描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等功能，而他們也有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，同樣具備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擁有的功能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72B316-3849-4E33-89BB-59058655B942}"/>
              </a:ext>
            </a:extLst>
          </p:cNvPr>
          <p:cNvSpPr txBox="1"/>
          <p:nvPr/>
        </p:nvSpPr>
        <p:spPr>
          <a:xfrm>
            <a:off x="4427984" y="4083918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相當奇怪的是，他們的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月後就沒在更新了，以至於收費方式以及據點幾乎都沒有新增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臉書粉絲團也幾乎沒有更新，官網所說的收費模式也並未在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更新相關功能，等於幾乎荒廢狀態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55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01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CFE9"/>
      </a:accent1>
      <a:accent2>
        <a:srgbClr val="99D0B5"/>
      </a:accent2>
      <a:accent3>
        <a:srgbClr val="86CFE9"/>
      </a:accent3>
      <a:accent4>
        <a:srgbClr val="99D0B5"/>
      </a:accent4>
      <a:accent5>
        <a:srgbClr val="86CFE9"/>
      </a:accent5>
      <a:accent6>
        <a:srgbClr val="99D0B5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6837</TotalTime>
  <Words>566</Words>
  <Application>Microsoft Office PowerPoint</Application>
  <PresentationFormat>如螢幕大小 (16:9)</PresentationFormat>
  <Paragraphs>137</Paragraphs>
  <Slides>25</Slides>
  <Notes>6</Notes>
  <HiddenSlides>2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6" baseType="lpstr">
      <vt:lpstr>Arial Unicode MS</vt:lpstr>
      <vt:lpstr>hakuyocaoshu7000</vt:lpstr>
      <vt:lpstr>Microsoft YaHei</vt:lpstr>
      <vt:lpstr>SimSun</vt:lpstr>
      <vt:lpstr>方正宋刻本秀楷简体</vt:lpstr>
      <vt:lpstr>经典综艺体简</vt:lpstr>
      <vt:lpstr>微軟正黑體</vt:lpstr>
      <vt:lpstr>字魂59号-创粗黑</vt:lpstr>
      <vt:lpstr>Arial</vt:lpstr>
      <vt:lpstr>Wingdings</vt:lpstr>
      <vt:lpstr>01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婷 伊</cp:lastModifiedBy>
  <cp:revision>356</cp:revision>
  <dcterms:created xsi:type="dcterms:W3CDTF">2015-12-11T17:46:17Z</dcterms:created>
  <dcterms:modified xsi:type="dcterms:W3CDTF">2020-05-12T17:15:17Z</dcterms:modified>
</cp:coreProperties>
</file>